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3" r:id="rId18"/>
    <p:sldId id="274" r:id="rId19"/>
    <p:sldId id="275" r:id="rId20"/>
    <p:sldId id="276" r:id="rId21"/>
    <p:sldId id="271" r:id="rId22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2" d="100"/>
          <a:sy n="3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FE171-B51E-499D-BAD4-B0622D202BDD}" type="datetimeFigureOut">
              <a:rPr lang="ar-QA" smtClean="0"/>
              <a:pPr/>
              <a:t>05/11/1433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772400" cy="2088232"/>
          </a:xfrm>
        </p:spPr>
        <p:txBody>
          <a:bodyPr>
            <a:normAutofit fontScale="90000"/>
          </a:bodyPr>
          <a:lstStyle/>
          <a:p>
            <a:r>
              <a:rPr lang="ar-QA" sz="6000" b="1" dirty="0" smtClean="0">
                <a:solidFill>
                  <a:srgbClr val="0070C0"/>
                </a:solidFill>
              </a:rPr>
              <a:t>الدرس الأول</a:t>
            </a:r>
            <a:r>
              <a:rPr lang="ar-QA" b="1" dirty="0" smtClean="0">
                <a:solidFill>
                  <a:srgbClr val="0070C0"/>
                </a:solidFill>
              </a:rPr>
              <a:t/>
            </a:r>
            <a:br>
              <a:rPr lang="ar-QA" b="1" dirty="0" smtClean="0">
                <a:solidFill>
                  <a:srgbClr val="0070C0"/>
                </a:solidFill>
              </a:rPr>
            </a:br>
            <a:r>
              <a:rPr lang="ar-QA" b="1" dirty="0" smtClean="0">
                <a:solidFill>
                  <a:srgbClr val="0070C0"/>
                </a:solidFill>
              </a:rPr>
              <a:t/>
            </a:r>
            <a:br>
              <a:rPr lang="ar-QA" b="1" dirty="0" smtClean="0">
                <a:solidFill>
                  <a:srgbClr val="0070C0"/>
                </a:solidFill>
              </a:rPr>
            </a:br>
            <a:r>
              <a:rPr lang="ar-QA" sz="6000" b="1" dirty="0">
                <a:solidFill>
                  <a:srgbClr val="0070C0"/>
                </a:solidFill>
              </a:rPr>
              <a:t>انقسام الخلية    </a:t>
            </a:r>
            <a:r>
              <a:rPr lang="fr-FR" sz="6000" b="1" dirty="0" err="1">
                <a:solidFill>
                  <a:srgbClr val="0070C0"/>
                </a:solidFill>
              </a:rPr>
              <a:t>Cell</a:t>
            </a:r>
            <a:r>
              <a:rPr lang="fr-FR" sz="6000" b="1" dirty="0">
                <a:solidFill>
                  <a:srgbClr val="0070C0"/>
                </a:solidFill>
              </a:rPr>
              <a:t> division</a:t>
            </a:r>
            <a:endParaRPr lang="ar-QA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الطور الانفصالي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انفصال </a:t>
            </a:r>
            <a:r>
              <a:rPr lang="ar-QA" dirty="0" err="1" smtClean="0"/>
              <a:t>الكروما</a:t>
            </a:r>
            <a:r>
              <a:rPr lang="ar-QA" dirty="0" smtClean="0"/>
              <a:t> </a:t>
            </a:r>
            <a:r>
              <a:rPr lang="ar-QA" dirty="0" err="1" smtClean="0"/>
              <a:t>تيدات</a:t>
            </a:r>
            <a:r>
              <a:rPr lang="ar-QA" dirty="0" smtClean="0"/>
              <a:t> و حركتها نحو أطراف الخلية</a:t>
            </a:r>
          </a:p>
          <a:p>
            <a:pPr>
              <a:buNone/>
            </a:pPr>
            <a:r>
              <a:rPr lang="ar-QA" dirty="0" smtClean="0"/>
              <a:t>  و تسمى </a:t>
            </a:r>
            <a:r>
              <a:rPr lang="ar-QA" dirty="0" err="1" smtClean="0"/>
              <a:t>الكروما</a:t>
            </a:r>
            <a:r>
              <a:rPr lang="ar-QA" dirty="0" smtClean="0"/>
              <a:t> </a:t>
            </a:r>
            <a:r>
              <a:rPr lang="ar-QA" dirty="0" err="1" smtClean="0"/>
              <a:t>تيدات</a:t>
            </a:r>
            <a:r>
              <a:rPr lang="ar-QA" dirty="0" smtClean="0"/>
              <a:t> بعد انفصالها </a:t>
            </a:r>
            <a:r>
              <a:rPr lang="ar-QA" dirty="0" err="1" smtClean="0"/>
              <a:t>كروموسومات</a:t>
            </a:r>
            <a:endParaRPr lang="ar-QA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217284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96952"/>
            <a:ext cx="2016224" cy="338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الطور النهائي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انقسام </a:t>
            </a:r>
            <a:r>
              <a:rPr lang="ar-QA" dirty="0" err="1" smtClean="0"/>
              <a:t>السيتوبلازم</a:t>
            </a:r>
            <a:r>
              <a:rPr lang="ar-QA" dirty="0" smtClean="0"/>
              <a:t>  </a:t>
            </a:r>
          </a:p>
          <a:p>
            <a:r>
              <a:rPr lang="ar-QA" dirty="0" smtClean="0"/>
              <a:t>تفكك </a:t>
            </a:r>
            <a:r>
              <a:rPr lang="ar-QA" dirty="0" err="1" smtClean="0"/>
              <a:t>الكروموسومات</a:t>
            </a:r>
            <a:r>
              <a:rPr lang="ar-QA" dirty="0" smtClean="0"/>
              <a:t> </a:t>
            </a:r>
          </a:p>
          <a:p>
            <a:r>
              <a:rPr lang="ar-QA" dirty="0" smtClean="0"/>
              <a:t>تكون نواتين جديدتين</a:t>
            </a:r>
          </a:p>
          <a:p>
            <a:endParaRPr lang="ar-QA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2232248" cy="405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140968"/>
            <a:ext cx="2160240" cy="340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نتائج الانقسام غير المباشر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خليتين جديدتين متماثلتين تشبهان الخلية الأصل</a:t>
            </a:r>
          </a:p>
          <a:p>
            <a:r>
              <a:rPr lang="ar-QA" dirty="0" smtClean="0"/>
              <a:t>كل خلية تحتوي على نفس عدد </a:t>
            </a:r>
            <a:r>
              <a:rPr lang="ar-QA" dirty="0" err="1" smtClean="0"/>
              <a:t>الكروموسومات</a:t>
            </a:r>
            <a:r>
              <a:rPr lang="ar-QA" dirty="0" smtClean="0"/>
              <a:t> و نوعها</a:t>
            </a:r>
            <a:endParaRPr lang="ar-QA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068960"/>
            <a:ext cx="33432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اختبر نفسك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QA" dirty="0" smtClean="0"/>
          </a:p>
          <a:p>
            <a:r>
              <a:rPr lang="ar-QA" dirty="0" smtClean="0"/>
              <a:t>حل التمارين رقم 1 صفحة 56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QA" b="1" dirty="0" smtClean="0">
                <a:solidFill>
                  <a:srgbClr val="00B050"/>
                </a:solidFill>
              </a:rPr>
              <a:t>انقسام </a:t>
            </a:r>
            <a:r>
              <a:rPr lang="ar-QA" b="1" dirty="0" err="1" smtClean="0">
                <a:solidFill>
                  <a:srgbClr val="00B050"/>
                </a:solidFill>
              </a:rPr>
              <a:t>السيتوبلازم</a:t>
            </a:r>
            <a:endParaRPr lang="ar-Q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37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QA" dirty="0" smtClean="0"/>
                        <a:t>الخلية الحيوانية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dirty="0" smtClean="0"/>
                        <a:t>الخلية النباتية</a:t>
                      </a:r>
                      <a:endParaRPr lang="ar-Q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QA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ar-QA" sz="3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تخصر</a:t>
                      </a:r>
                      <a:r>
                        <a:rPr lang="ar-QA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الغشاء البلازمي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sz="32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ظهور </a:t>
                      </a:r>
                      <a:r>
                        <a:rPr lang="ar-QA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الصفائح الخلوية وثم يتكون الجدار الخلوي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3356992"/>
            <a:ext cx="806489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QA" sz="3200" dirty="0" smtClean="0"/>
              <a:t>يختلف الانقسام غير المباشر في الخلية النباتية عن الخلية الحيوانية في الطور النهائي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b="1" dirty="0" smtClean="0">
                <a:solidFill>
                  <a:srgbClr val="FF0000"/>
                </a:solidFill>
              </a:rPr>
              <a:t>3-الانقسام الاختزالي ( المنصف)  </a:t>
            </a:r>
            <a:r>
              <a:rPr lang="en-US" b="1" dirty="0" smtClean="0">
                <a:solidFill>
                  <a:srgbClr val="FF0000"/>
                </a:solidFill>
              </a:rPr>
              <a:t>Meiosis</a:t>
            </a: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ينتج الكائن الحي أمشاج </a:t>
            </a:r>
            <a:r>
              <a:rPr lang="en-US" dirty="0" smtClean="0"/>
              <a:t>Gametes</a:t>
            </a:r>
            <a:r>
              <a:rPr lang="ar-QA" dirty="0" smtClean="0"/>
              <a:t> وهي خلايا جنسية تحمل نصف عدد </a:t>
            </a:r>
            <a:r>
              <a:rPr lang="ar-QA" dirty="0" err="1" smtClean="0"/>
              <a:t>الكروموسومات</a:t>
            </a:r>
            <a:r>
              <a:rPr lang="ar-QA" dirty="0" smtClean="0"/>
              <a:t> </a:t>
            </a:r>
          </a:p>
          <a:p>
            <a:r>
              <a:rPr lang="ar-QA" dirty="0" smtClean="0"/>
              <a:t>تتكون الأمشاج أثناء الانقسام الاختزالي في التراكيب الجنسية للمخلوقات الحية التي تتكاثر جنسيا</a:t>
            </a:r>
          </a:p>
          <a:p>
            <a:r>
              <a:rPr lang="ar-QA" dirty="0" smtClean="0"/>
              <a:t>تمر النواة خلال الانقسام الاختزالي  بمرحلتين في كل مرحلة أربعة أطوار </a:t>
            </a:r>
            <a:r>
              <a:rPr lang="ar-QA" dirty="0" err="1" smtClean="0"/>
              <a:t>و</a:t>
            </a:r>
            <a:r>
              <a:rPr lang="ar-QA" dirty="0" smtClean="0"/>
              <a:t> ينتج أربعة خلايا مختلفة</a:t>
            </a:r>
          </a:p>
          <a:p>
            <a:r>
              <a:rPr lang="ar-QA" dirty="0" smtClean="0"/>
              <a:t>تحمل كل خلية نصف عدد </a:t>
            </a:r>
            <a:r>
              <a:rPr lang="ar-QA" dirty="0" err="1" smtClean="0"/>
              <a:t>الكروموسومات</a:t>
            </a:r>
            <a:r>
              <a:rPr lang="ar-QA" dirty="0" smtClean="0"/>
              <a:t> </a:t>
            </a:r>
            <a:r>
              <a:rPr lang="ar-QA" dirty="0" err="1" smtClean="0"/>
              <a:t>الخليه</a:t>
            </a:r>
            <a:r>
              <a:rPr lang="ar-QA" dirty="0" smtClean="0"/>
              <a:t> الأصل</a:t>
            </a:r>
            <a:endParaRPr lang="ar-QA" dirty="0"/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755576" y="5661248"/>
            <a:ext cx="252028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>
                <a:hlinkClick r:id="" action="ppaction://hlinkshowjump?jump=nextslide"/>
              </a:rPr>
              <a:t>Animation</a:t>
            </a:r>
            <a:endParaRPr lang="ar-Q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5602" name="ShockwaveFlash1" r:id="rId2" imgW="8495238" imgH="626500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QA" b="1" dirty="0" smtClean="0">
                <a:solidFill>
                  <a:srgbClr val="FF0000"/>
                </a:solidFill>
              </a:rPr>
              <a:t>مراحل الانقسام الاختزالي</a:t>
            </a:r>
            <a:r>
              <a:rPr lang="ar-QA" b="1" dirty="0" smtClean="0">
                <a:solidFill>
                  <a:srgbClr val="00B050"/>
                </a:solidFill>
              </a:rPr>
              <a:t/>
            </a:r>
            <a:br>
              <a:rPr lang="ar-QA" b="1" dirty="0" smtClean="0">
                <a:solidFill>
                  <a:srgbClr val="00B050"/>
                </a:solidFill>
              </a:rPr>
            </a:b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QA" dirty="0" smtClean="0">
                <a:solidFill>
                  <a:srgbClr val="00B050"/>
                </a:solidFill>
              </a:rPr>
              <a:t>المرحلة الأولى</a:t>
            </a:r>
          </a:p>
          <a:p>
            <a:r>
              <a:rPr lang="ar-QA" dirty="0" smtClean="0"/>
              <a:t>تتضاعف الكر وموسومات وتتجمع الكر وموسومات المتماثلة في صورة ازواج.</a:t>
            </a:r>
          </a:p>
          <a:p>
            <a:r>
              <a:rPr lang="ar-QA" dirty="0" smtClean="0"/>
              <a:t> في الطور الاستوائي1 تصطف أزواج </a:t>
            </a:r>
            <a:r>
              <a:rPr lang="ar-QA" dirty="0" err="1" smtClean="0"/>
              <a:t>الكروموسومات</a:t>
            </a:r>
            <a:r>
              <a:rPr lang="ar-QA" dirty="0" smtClean="0"/>
              <a:t> المتماثلة في وسط الخلية</a:t>
            </a:r>
          </a:p>
          <a:p>
            <a:r>
              <a:rPr lang="ar-QA" dirty="0" smtClean="0"/>
              <a:t>في الطور الانفصالي1 تبتعد أزواج </a:t>
            </a:r>
            <a:r>
              <a:rPr lang="ar-QA" dirty="0" err="1" smtClean="0"/>
              <a:t>الكروموسومات</a:t>
            </a:r>
            <a:r>
              <a:rPr lang="ar-QA" dirty="0" smtClean="0"/>
              <a:t> المتماثلة عن بعضها بعض </a:t>
            </a:r>
          </a:p>
          <a:p>
            <a:r>
              <a:rPr lang="ar-QA" dirty="0" smtClean="0">
                <a:solidFill>
                  <a:srgbClr val="00B050"/>
                </a:solidFill>
              </a:rPr>
              <a:t>المرحلة الثانية</a:t>
            </a:r>
          </a:p>
          <a:p>
            <a:r>
              <a:rPr lang="ar-QA" smtClean="0"/>
              <a:t>يحدث داخل كل خلية كما في الانقسام غير المباشر</a:t>
            </a:r>
          </a:p>
          <a:p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>
                <a:solidFill>
                  <a:srgbClr val="00B050"/>
                </a:solidFill>
              </a:rPr>
              <a:t>المرحلة الثانية</a:t>
            </a:r>
          </a:p>
          <a:p>
            <a:r>
              <a:rPr lang="ar-QA" dirty="0" smtClean="0"/>
              <a:t>يحدث داخل كل خلية كما في الانقسام غير المباشر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dirty="0" smtClean="0">
                <a:solidFill>
                  <a:srgbClr val="00B050"/>
                </a:solidFill>
              </a:rPr>
              <a:t>أهمية الانقسام الاختزالي</a:t>
            </a: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r>
              <a:rPr lang="ar-QA" dirty="0" smtClean="0"/>
              <a:t>الانقسام الاختزالي ضروري للحفاظ على الكائنات الحية التي تتكاثر جنسيا.</a:t>
            </a:r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أهمية انقسام الخلية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هو أساس تكاثر الخلايا </a:t>
            </a:r>
          </a:p>
          <a:p>
            <a:r>
              <a:rPr lang="ar-QA" dirty="0" smtClean="0"/>
              <a:t>يعوض الخلايا التالفة</a:t>
            </a:r>
          </a:p>
          <a:p>
            <a:r>
              <a:rPr lang="ar-QA" dirty="0" smtClean="0"/>
              <a:t>تكاثر المخلوقات الحية وحيدة الخلية عن طريق الانقسام الخلوي</a:t>
            </a:r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QA" sz="3600" b="1" dirty="0" smtClean="0">
                <a:solidFill>
                  <a:srgbClr val="FF0000"/>
                </a:solidFill>
              </a:rPr>
              <a:t>مقارنة بين الانقسام غير المباشر </a:t>
            </a:r>
            <a:r>
              <a:rPr lang="ar-QA" sz="3600" b="1" dirty="0" err="1" smtClean="0">
                <a:solidFill>
                  <a:srgbClr val="FF0000"/>
                </a:solidFill>
              </a:rPr>
              <a:t>و</a:t>
            </a:r>
            <a:r>
              <a:rPr lang="ar-QA" sz="3600" b="1" dirty="0" smtClean="0">
                <a:solidFill>
                  <a:srgbClr val="FF0000"/>
                </a:solidFill>
              </a:rPr>
              <a:t> الانقسام الاختزالي</a:t>
            </a:r>
            <a:endParaRPr lang="ar-Q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45603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17640"/>
                <a:gridCol w="4217640"/>
              </a:tblGrid>
              <a:tr h="560958">
                <a:tc>
                  <a:txBody>
                    <a:bodyPr/>
                    <a:lstStyle/>
                    <a:p>
                      <a:pPr algn="ctr" rtl="1"/>
                      <a:r>
                        <a:rPr lang="ar-QA" sz="2800" dirty="0" smtClean="0"/>
                        <a:t>الانقسام</a:t>
                      </a:r>
                      <a:r>
                        <a:rPr lang="ar-QA" sz="2800" baseline="0" dirty="0" smtClean="0"/>
                        <a:t> غير المباشر</a:t>
                      </a:r>
                      <a:endParaRPr lang="ar-Q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sz="2800" dirty="0" smtClean="0"/>
                        <a:t>الانقسام</a:t>
                      </a:r>
                      <a:r>
                        <a:rPr lang="ar-QA" sz="2800" baseline="0" dirty="0" smtClean="0"/>
                        <a:t> الاختزالي</a:t>
                      </a:r>
                      <a:endParaRPr lang="ar-QA" sz="2800" dirty="0"/>
                    </a:p>
                  </a:txBody>
                  <a:tcPr/>
                </a:tc>
              </a:tr>
              <a:tr h="560958"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تحدث مرحلة واحدة </a:t>
                      </a:r>
                      <a:endParaRPr lang="ar-Q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تحدث مرحلتين</a:t>
                      </a:r>
                      <a:endParaRPr lang="ar-QA" sz="2800" dirty="0"/>
                    </a:p>
                  </a:txBody>
                  <a:tcPr/>
                </a:tc>
              </a:tr>
              <a:tr h="560958"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ينتج عن الانقسام خليتين متماثلتين </a:t>
                      </a:r>
                      <a:endParaRPr lang="ar-Q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ينتج عن الانقسام أربعة خلايا </a:t>
                      </a:r>
                      <a:endParaRPr lang="ar-QA" sz="2800" dirty="0"/>
                    </a:p>
                  </a:txBody>
                  <a:tcPr/>
                </a:tc>
              </a:tr>
              <a:tr h="560958"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الخلايا الجديدة متطابقة وراثيا</a:t>
                      </a:r>
                      <a:endParaRPr lang="ar-Q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الخلايا الجديدة غير متطابقة وراثيا</a:t>
                      </a:r>
                      <a:endParaRPr lang="ar-QA" sz="2800" dirty="0"/>
                    </a:p>
                  </a:txBody>
                  <a:tcPr/>
                </a:tc>
              </a:tr>
              <a:tr h="560958"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يحدث الانقسام غير المباشر في الخلايا</a:t>
                      </a:r>
                      <a:r>
                        <a:rPr lang="ar-QA" sz="2800" baseline="0" dirty="0" smtClean="0"/>
                        <a:t> الجسمية فقط</a:t>
                      </a:r>
                      <a:endParaRPr lang="ar-Q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يحدث الانقسام الاختزالي في الخلايا الجنسية</a:t>
                      </a:r>
                      <a:endParaRPr lang="ar-QA" sz="2800" dirty="0"/>
                    </a:p>
                  </a:txBody>
                  <a:tcPr/>
                </a:tc>
              </a:tr>
              <a:tr h="968228"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يدخل الانقسام غير المباشر في النمو وتعويض الخلايا التالفة.</a:t>
                      </a:r>
                      <a:endParaRPr lang="ar-Q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sz="2800" dirty="0" smtClean="0"/>
                        <a:t>يدخل الانقسام</a:t>
                      </a:r>
                      <a:r>
                        <a:rPr lang="ar-QA" sz="2800" baseline="0" dirty="0" smtClean="0"/>
                        <a:t> الاختزالي في انتاج الامشاج وتوفير التنوع الوراثي في الكائنات الحية.</a:t>
                      </a:r>
                      <a:endParaRPr lang="ar-QA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QA" b="1" dirty="0" smtClean="0">
                <a:solidFill>
                  <a:srgbClr val="00B050"/>
                </a:solidFill>
              </a:rPr>
              <a:t>اختبر نفسك</a:t>
            </a: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b="1" dirty="0" smtClean="0"/>
              <a:t>حل تمارين </a:t>
            </a:r>
          </a:p>
          <a:p>
            <a:r>
              <a:rPr lang="ar-QA" b="1" smtClean="0"/>
              <a:t>2  ص56 </a:t>
            </a:r>
            <a:r>
              <a:rPr lang="ar-QA" b="1" dirty="0" smtClean="0"/>
              <a:t>,</a:t>
            </a:r>
          </a:p>
          <a:p>
            <a:r>
              <a:rPr lang="ar-QA" b="1" dirty="0" smtClean="0"/>
              <a:t> 8-9ص66 ,</a:t>
            </a:r>
          </a:p>
          <a:p>
            <a:r>
              <a:rPr lang="ar-QA" b="1" dirty="0" smtClean="0"/>
              <a:t> نشاط </a:t>
            </a:r>
            <a:r>
              <a:rPr lang="ar-QA" b="1" dirty="0" err="1" smtClean="0"/>
              <a:t>ص</a:t>
            </a:r>
            <a:r>
              <a:rPr lang="ar-QA" b="1" dirty="0" smtClean="0"/>
              <a:t> 65</a:t>
            </a:r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2- دورة الخلية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ar-QA" b="1" dirty="0" smtClean="0">
                <a:solidFill>
                  <a:srgbClr val="00B050"/>
                </a:solidFill>
              </a:rPr>
              <a:t>أ-تعريف دورة الخلية</a:t>
            </a:r>
          </a:p>
          <a:p>
            <a:r>
              <a:rPr lang="ar-QA" dirty="0" smtClean="0"/>
              <a:t>دورة الخلية هي المراحل أو الأطوار المتتابعة التي تمر </a:t>
            </a:r>
            <a:r>
              <a:rPr lang="ar-QA" dirty="0" err="1" smtClean="0"/>
              <a:t>بها</a:t>
            </a:r>
            <a:r>
              <a:rPr lang="ar-QA" dirty="0" smtClean="0"/>
              <a:t> منذ بدء الانقسام الخلوي حتى الانقسام الذي يليه</a:t>
            </a:r>
          </a:p>
          <a:p>
            <a:pPr>
              <a:buNone/>
            </a:pPr>
            <a:r>
              <a:rPr lang="ar-QA" b="1" dirty="0" smtClean="0">
                <a:solidFill>
                  <a:srgbClr val="00B050"/>
                </a:solidFill>
              </a:rPr>
              <a:t>ب- زمن الخلية</a:t>
            </a:r>
          </a:p>
          <a:p>
            <a:r>
              <a:rPr lang="ar-QA" dirty="0" smtClean="0"/>
              <a:t>يختلف زمن دورة الخلية من كائن حي إلى كائن حي آخر</a:t>
            </a:r>
          </a:p>
          <a:p>
            <a:r>
              <a:rPr lang="ar-QA" dirty="0" smtClean="0"/>
              <a:t>يوجد خلايا تعيد دورة حياتها باستمرار مثل خلايا الجلد وخلايا العظام  </a:t>
            </a:r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QA" sz="3600" b="1" dirty="0" smtClean="0">
                <a:solidFill>
                  <a:srgbClr val="00B050"/>
                </a:solidFill>
              </a:rPr>
              <a:t>ت-الطور البيني  </a:t>
            </a:r>
            <a:r>
              <a:rPr lang="fr-FR" sz="3600" b="1" dirty="0" smtClean="0">
                <a:solidFill>
                  <a:srgbClr val="00B050"/>
                </a:solidFill>
              </a:rPr>
              <a:t>Interphase</a:t>
            </a:r>
          </a:p>
          <a:p>
            <a:pPr>
              <a:buNone/>
            </a:pPr>
            <a:r>
              <a:rPr lang="ar-QA" sz="3600" dirty="0" smtClean="0"/>
              <a:t>   يشكل الطور البيني معظم زمن دورة الخلية فهو الجزء الأطول في دورة الخلية</a:t>
            </a:r>
          </a:p>
          <a:p>
            <a:pPr>
              <a:buNone/>
            </a:pPr>
            <a:r>
              <a:rPr lang="ar-QA" sz="3600" dirty="0"/>
              <a:t> </a:t>
            </a:r>
            <a:r>
              <a:rPr lang="ar-QA" sz="3600" dirty="0" smtClean="0"/>
              <a:t>  بعد هذا الطور تبدأ الخلية في الانقسام </a:t>
            </a:r>
          </a:p>
          <a:p>
            <a:pPr>
              <a:buNone/>
            </a:pPr>
            <a:endParaRPr lang="ar-QA" sz="3600" dirty="0" smtClean="0"/>
          </a:p>
          <a:p>
            <a:endParaRPr lang="ar-QA" sz="3600" dirty="0" smtClean="0"/>
          </a:p>
          <a:p>
            <a:endParaRPr lang="ar-Q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3-الانقسام غير المباشر  </a:t>
            </a:r>
            <a:r>
              <a:rPr lang="en-US" sz="3600" b="1" dirty="0" smtClean="0">
                <a:solidFill>
                  <a:srgbClr val="FF0000"/>
                </a:solidFill>
              </a:rPr>
              <a:t>Mitosis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ar-QA" b="1" dirty="0" smtClean="0">
                <a:solidFill>
                  <a:srgbClr val="00B050"/>
                </a:solidFill>
              </a:rPr>
              <a:t>أ-تعريف الانقسام غير المباشر</a:t>
            </a:r>
          </a:p>
          <a:p>
            <a:pPr marL="514350" indent="-514350">
              <a:buNone/>
            </a:pPr>
            <a:r>
              <a:rPr lang="ar-QA" dirty="0" smtClean="0"/>
              <a:t>هو عملية انقسام النواة إلى نواتين متماثلتين للنواة الأصلية</a:t>
            </a:r>
          </a:p>
          <a:p>
            <a:pPr marL="514350" indent="-514350">
              <a:buNone/>
            </a:pPr>
            <a:r>
              <a:rPr lang="ar-QA" b="1" dirty="0" smtClean="0">
                <a:solidFill>
                  <a:srgbClr val="00B050"/>
                </a:solidFill>
              </a:rPr>
              <a:t>ب-تعريف </a:t>
            </a:r>
            <a:r>
              <a:rPr lang="ar-QA" b="1" dirty="0" err="1" smtClean="0">
                <a:solidFill>
                  <a:srgbClr val="00B050"/>
                </a:solidFill>
              </a:rPr>
              <a:t>الكروموسوم</a:t>
            </a:r>
            <a:r>
              <a:rPr lang="ar-QA" b="1" dirty="0" smtClean="0">
                <a:solidFill>
                  <a:srgbClr val="00B050"/>
                </a:solidFill>
              </a:rPr>
              <a:t>  </a:t>
            </a:r>
            <a:r>
              <a:rPr lang="en-US" b="1" dirty="0" smtClean="0">
                <a:solidFill>
                  <a:srgbClr val="00B050"/>
                </a:solidFill>
              </a:rPr>
              <a:t>Chromosome</a:t>
            </a:r>
            <a:endParaRPr lang="ar-QA" b="1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ar-QA" dirty="0" smtClean="0"/>
              <a:t>هو تركيب في النواة يحمل المادة الوراثية .</a:t>
            </a:r>
          </a:p>
          <a:p>
            <a:pPr marL="514350" indent="-514350">
              <a:buNone/>
            </a:pPr>
            <a:r>
              <a:rPr lang="ar-QA" dirty="0" smtClean="0"/>
              <a:t>يتضاعف </a:t>
            </a:r>
            <a:r>
              <a:rPr lang="ar-QA" dirty="0" err="1" smtClean="0"/>
              <a:t>الكروموسوم</a:t>
            </a:r>
            <a:r>
              <a:rPr lang="ar-QA" dirty="0" smtClean="0"/>
              <a:t> خلال الطور البيني</a:t>
            </a:r>
          </a:p>
          <a:p>
            <a:pPr marL="514350" indent="-514350">
              <a:buNone/>
            </a:pPr>
            <a:endParaRPr lang="ar-QA" dirty="0" smtClean="0"/>
          </a:p>
          <a:p>
            <a:pPr marL="514350" indent="-514350">
              <a:buNone/>
            </a:pPr>
            <a:endParaRPr lang="ar-QA" dirty="0" smtClean="0"/>
          </a:p>
          <a:p>
            <a:pPr marL="514350" indent="-514350">
              <a:buNone/>
            </a:pPr>
            <a:r>
              <a:rPr lang="ar-QA" dirty="0" smtClean="0"/>
              <a:t> </a:t>
            </a:r>
          </a:p>
          <a:p>
            <a:pPr marL="514350" indent="-514350">
              <a:buNone/>
            </a:pPr>
            <a:endParaRPr lang="ar-QA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QA" b="1" dirty="0" smtClean="0">
                <a:solidFill>
                  <a:srgbClr val="00B050"/>
                </a:solidFill>
              </a:rPr>
              <a:t>ت-مراحل الانقسام غير المباشر</a:t>
            </a:r>
          </a:p>
          <a:p>
            <a:pPr>
              <a:buNone/>
            </a:pPr>
            <a:r>
              <a:rPr lang="ar-QA" dirty="0" smtClean="0"/>
              <a:t>يتكون الانقسام غير المباشر من أربعة مراحل أساسية:</a:t>
            </a:r>
          </a:p>
          <a:p>
            <a:pPr marL="0" indent="0">
              <a:buNone/>
            </a:pPr>
            <a:r>
              <a:rPr lang="ar-QA" dirty="0" smtClean="0"/>
              <a:t>الطور التمهيدي – الطور الاستوائي  - الطور الانفصالي- الطور النهائي </a:t>
            </a:r>
          </a:p>
          <a:p>
            <a:pPr marL="0" indent="0">
              <a:buNone/>
            </a:pPr>
            <a:endParaRPr lang="ar-QA" dirty="0"/>
          </a:p>
          <a:p>
            <a:pPr marL="0" indent="0">
              <a:buNone/>
            </a:pPr>
            <a:r>
              <a:rPr lang="ar-QA" dirty="0" smtClean="0"/>
              <a:t>شاهد المحاكاة التالية                     </a:t>
            </a:r>
            <a:r>
              <a:rPr lang="en-US" dirty="0" smtClean="0">
                <a:hlinkClick r:id="" action="ppaction://hlinkshowjump?jump=nextslide"/>
              </a:rPr>
              <a:t>Animation</a:t>
            </a:r>
            <a:r>
              <a:rPr lang="ar-QA" dirty="0" smtClean="0">
                <a:hlinkClick r:id="" action="ppaction://hlinkshowjump?jump=nextslide"/>
              </a:rPr>
              <a:t>      </a:t>
            </a:r>
            <a:endParaRPr lang="ar-QA" dirty="0" smtClean="0"/>
          </a:p>
          <a:p>
            <a:pPr>
              <a:buNone/>
            </a:pPr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55" name="ShockwaveFlash1" r:id="rId2" imgW="8064533" imgH="5831657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الطور التمهيدي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ar-QA" dirty="0" smtClean="0"/>
              <a:t>ظهور أزواج </a:t>
            </a:r>
            <a:r>
              <a:rPr lang="ar-QA" smtClean="0"/>
              <a:t>الكرموتيدات </a:t>
            </a:r>
            <a:r>
              <a:rPr lang="ar-QA" dirty="0" smtClean="0"/>
              <a:t>(تحت المجهر)</a:t>
            </a:r>
          </a:p>
          <a:p>
            <a:r>
              <a:rPr lang="ar-QA" dirty="0" smtClean="0"/>
              <a:t>تلاشي الغشاء النووي</a:t>
            </a:r>
          </a:p>
          <a:p>
            <a:r>
              <a:rPr lang="ar-QA" dirty="0" smtClean="0"/>
              <a:t>تكون قطبي الخلية </a:t>
            </a:r>
            <a:r>
              <a:rPr lang="en-US" dirty="0" smtClean="0"/>
              <a:t>Cell poles</a:t>
            </a:r>
            <a:endParaRPr lang="ar-QA" dirty="0" smtClean="0"/>
          </a:p>
          <a:p>
            <a:r>
              <a:rPr lang="ar-QA" dirty="0" smtClean="0"/>
              <a:t>تكون الخيوط المغزلية </a:t>
            </a:r>
            <a:r>
              <a:rPr lang="en-US" dirty="0" smtClean="0"/>
              <a:t>Spindles </a:t>
            </a:r>
            <a:r>
              <a:rPr lang="ar-QA" dirty="0" smtClean="0"/>
              <a:t> داخل </a:t>
            </a:r>
            <a:r>
              <a:rPr lang="ar-QA" dirty="0" err="1" smtClean="0"/>
              <a:t>السيتوبلازم</a:t>
            </a:r>
            <a:r>
              <a:rPr lang="ar-QA" dirty="0" smtClean="0"/>
              <a:t> </a:t>
            </a:r>
            <a:r>
              <a:rPr lang="en-US" dirty="0" smtClean="0"/>
              <a:t>cytoplasm</a:t>
            </a:r>
            <a:endParaRPr lang="ar-Q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650573"/>
            <a:ext cx="3024336" cy="301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05064"/>
            <a:ext cx="3584258" cy="261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الطور الاستوائي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تصطف أزواج </a:t>
            </a:r>
            <a:r>
              <a:rPr lang="ar-QA" dirty="0" err="1" smtClean="0"/>
              <a:t>الكروماتيدات</a:t>
            </a:r>
            <a:r>
              <a:rPr lang="ar-QA" smtClean="0"/>
              <a:t> في </a:t>
            </a:r>
            <a:r>
              <a:rPr lang="ar-QA" dirty="0" smtClean="0"/>
              <a:t>وسط الخلية </a:t>
            </a:r>
            <a:r>
              <a:rPr lang="ar-QA" dirty="0" err="1" smtClean="0"/>
              <a:t>و</a:t>
            </a:r>
            <a:r>
              <a:rPr lang="ar-QA" dirty="0" smtClean="0"/>
              <a:t> تتصل بزوج من الخيوط المغزلية</a:t>
            </a:r>
            <a:endParaRPr lang="ar-QA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3210559"/>
            <a:ext cx="3096344" cy="3102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948538"/>
            <a:ext cx="2160239" cy="349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496</Words>
  <Application>Microsoft Office PowerPoint</Application>
  <PresentationFormat>On-screen Show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الدرس الأول  انقسام الخلية    Cell division</vt:lpstr>
      <vt:lpstr>1- أهمية انقسام الخلية</vt:lpstr>
      <vt:lpstr>2- دورة الخلية</vt:lpstr>
      <vt:lpstr>Slide 4</vt:lpstr>
      <vt:lpstr>3-الانقسام غير المباشر  Mitosis</vt:lpstr>
      <vt:lpstr>Slide 6</vt:lpstr>
      <vt:lpstr>Slide 7</vt:lpstr>
      <vt:lpstr>الطور التمهيدي</vt:lpstr>
      <vt:lpstr>الطور الاستوائي</vt:lpstr>
      <vt:lpstr>الطور الانفصالي</vt:lpstr>
      <vt:lpstr>الطور النهائي</vt:lpstr>
      <vt:lpstr>نتائج الانقسام غير المباشر</vt:lpstr>
      <vt:lpstr>اختبر نفسك</vt:lpstr>
      <vt:lpstr>انقسام السيتوبلازم</vt:lpstr>
      <vt:lpstr>3-الانقسام الاختزالي ( المنصف)  Meiosis</vt:lpstr>
      <vt:lpstr>Slide 16</vt:lpstr>
      <vt:lpstr>مراحل الانقسام الاختزالي </vt:lpstr>
      <vt:lpstr>Slide 18</vt:lpstr>
      <vt:lpstr>أهمية الانقسام الاختزالي</vt:lpstr>
      <vt:lpstr>مقارنة بين الانقسام غير المباشر و الانقسام الاختزالي</vt:lpstr>
      <vt:lpstr>اختبر نفسك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الأول  انقسام الخلية    Cell division</dc:title>
  <dc:creator>Windows User</dc:creator>
  <cp:lastModifiedBy>Windows User</cp:lastModifiedBy>
  <cp:revision>79</cp:revision>
  <dcterms:created xsi:type="dcterms:W3CDTF">2012-09-16T16:05:07Z</dcterms:created>
  <dcterms:modified xsi:type="dcterms:W3CDTF">2012-09-20T06:49:09Z</dcterms:modified>
</cp:coreProperties>
</file>